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6" r:id="rId9"/>
    <p:sldId id="267" r:id="rId10"/>
    <p:sldId id="265" r:id="rId11"/>
    <p:sldId id="268" r:id="rId12"/>
    <p:sldId id="259" r:id="rId13"/>
  </p:sldIdLst>
  <p:sldSz cx="12192000" cy="6858000"/>
  <p:notesSz cx="12192000" cy="6858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A4D"/>
    <a:srgbClr val="F1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pos="30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E66BCD-AABB-4667-A595-FD13B4AFD4BC}" type="datetimeFigureOut">
              <a:rPr lang="ru-RU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E66BCD-AABB-4667-A595-FD13B4AFD4BC}" type="datetimeFigureOut">
              <a:rPr lang="ru-RU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омер слайда"/>
          <p:cNvSpPr txBox="1"/>
          <p:nvPr userDrawn="1"/>
        </p:nvSpPr>
        <p:spPr bwMode="auto">
          <a:xfrm>
            <a:off x="11573623" y="6237312"/>
            <a:ext cx="715065" cy="64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825500">
              <a:defRPr sz="3500" b="1" cap="all" spc="-70">
                <a:solidFill>
                  <a:srgbClr val="D5DE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fld id="{86CB4B4D-7CA3-9044-876B-883B54F8677D}" type="slidenum">
              <a:rPr lang="ru-RU" sz="1600" b="0">
                <a:solidFill>
                  <a:schemeClr val="bg1"/>
                </a:solidFill>
                <a:latin typeface="Arial"/>
                <a:ea typeface="+mn-ea"/>
                <a:cs typeface="Arial"/>
              </a:rPr>
              <a:t>‹#›</a:t>
            </a:fld>
            <a:endParaRPr lang="ru-RU" sz="1600" b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E66BCD-AABB-4667-A595-FD13B4AFD4BC}" type="datetimeFigureOut">
              <a:rPr lang="ru-RU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Номер слайда"/>
          <p:cNvSpPr txBox="1"/>
          <p:nvPr userDrawn="1"/>
        </p:nvSpPr>
        <p:spPr bwMode="auto">
          <a:xfrm>
            <a:off x="11573623" y="6237312"/>
            <a:ext cx="715065" cy="64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825500">
              <a:defRPr sz="3500" b="1" cap="all" spc="-70">
                <a:solidFill>
                  <a:srgbClr val="D5DEF0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fld id="{86CB4B4D-7CA3-9044-876B-883B54F8677D}" type="slidenum">
              <a:rPr lang="ru-RU" sz="1600" b="0">
                <a:solidFill>
                  <a:schemeClr val="bg1"/>
                </a:solidFill>
                <a:latin typeface="Arial"/>
                <a:ea typeface="+mn-ea"/>
                <a:cs typeface="Arial"/>
              </a:rPr>
              <a:t>‹#›</a:t>
            </a:fld>
            <a:endParaRPr lang="ru-RU" sz="1600" b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404936" y="116632"/>
            <a:ext cx="10515600" cy="1325563"/>
          </a:xfrm>
        </p:spPr>
        <p:txBody>
          <a:bodyPr>
            <a:normAutofit/>
          </a:bodyPr>
          <a:lstStyle>
            <a:lvl1pPr>
              <a:defRPr lang="ru-RU" sz="4000" cap="all">
                <a:solidFill>
                  <a:srgbClr val="06519F"/>
                </a:solidFill>
                <a:latin typeface="Arial Blac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E66BCD-AABB-4667-A595-FD13B4AFD4BC}" type="datetimeFigureOut">
              <a:rPr lang="ru-RU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F5FFCB-4773-4231-A480-E640FB02FD0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5058009" y="3861048"/>
            <a:ext cx="8049491" cy="1114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608921" y="5301208"/>
            <a:ext cx="5239607" cy="648072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bg1"/>
                </a:solidFill>
                <a:latin typeface="Arial"/>
                <a:cs typeface="Arial"/>
              </a:rPr>
              <a:t>Чураев Андрей Владимирович  </a:t>
            </a:r>
          </a:p>
          <a:p>
            <a:pPr algn="l">
              <a:defRPr/>
            </a:pPr>
            <a:r>
              <a:rPr lang="ru-RU" sz="1800" dirty="0">
                <a:solidFill>
                  <a:schemeClr val="bg1"/>
                </a:solidFill>
                <a:latin typeface="Arial"/>
                <a:cs typeface="Arial"/>
              </a:rPr>
              <a:t>директор ООО «Фэшн </a:t>
            </a:r>
            <a:r>
              <a:rPr lang="ru-RU" sz="1800" dirty="0" err="1">
                <a:solidFill>
                  <a:schemeClr val="bg1"/>
                </a:solidFill>
                <a:latin typeface="Arial"/>
                <a:cs typeface="Arial"/>
              </a:rPr>
              <a:t>Фэктори</a:t>
            </a:r>
            <a:r>
              <a:rPr lang="ru-RU" sz="1800" dirty="0">
                <a:solidFill>
                  <a:schemeClr val="bg1"/>
                </a:solidFill>
                <a:latin typeface="Arial"/>
                <a:cs typeface="Arial"/>
              </a:rPr>
              <a:t>»</a:t>
            </a:r>
          </a:p>
          <a:p>
            <a:pPr algn="l">
              <a:defRPr/>
            </a:pPr>
            <a:endParaRPr lang="ru-RU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196303" y="269056"/>
            <a:ext cx="9812898" cy="585612"/>
            <a:chOff x="0" y="0"/>
            <a:chExt cx="9812898" cy="5856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rcRect r="75728"/>
            <a:stretch/>
          </p:blipFill>
          <p:spPr bwMode="auto">
            <a:xfrm>
              <a:off x="0" y="42128"/>
              <a:ext cx="2208622" cy="506656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>
              <a:cxnSpLocks/>
            </p:cNvCxnSpPr>
            <p:nvPr/>
          </p:nvCxnSpPr>
          <p:spPr bwMode="auto">
            <a:xfrm>
              <a:off x="9812898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 bwMode="auto">
            <a:xfrm>
              <a:off x="7436634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>
              <a:off x="4820343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cxnSpLocks/>
            </p:cNvCxnSpPr>
            <p:nvPr/>
          </p:nvCxnSpPr>
          <p:spPr bwMode="auto">
            <a:xfrm>
              <a:off x="2250797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8699454" name="Рисунок 14"/>
          <p:cNvPicPr>
            <a:picLocks noChangeAspect="1"/>
          </p:cNvPicPr>
          <p:nvPr/>
        </p:nvPicPr>
        <p:blipFill>
          <a:blip r:embed="rId3"/>
          <a:srcRect l="81424"/>
          <a:stretch/>
        </p:blipFill>
        <p:spPr bwMode="auto">
          <a:xfrm>
            <a:off x="10277078" y="320456"/>
            <a:ext cx="1610710" cy="482812"/>
          </a:xfrm>
          <a:prstGeom prst="rect">
            <a:avLst/>
          </a:prstGeom>
        </p:spPr>
      </p:pic>
      <p:pic>
        <p:nvPicPr>
          <p:cNvPr id="329347976" name="Рисунок 2"/>
          <p:cNvPicPr>
            <a:picLocks noChangeAspect="1"/>
          </p:cNvPicPr>
          <p:nvPr/>
        </p:nvPicPr>
        <p:blipFill>
          <a:blip r:embed="rId3"/>
          <a:srcRect l="50787" r="24771"/>
          <a:stretch/>
        </p:blipFill>
        <p:spPr bwMode="auto">
          <a:xfrm>
            <a:off x="7583606" y="311185"/>
            <a:ext cx="2223939" cy="506655"/>
          </a:xfrm>
          <a:prstGeom prst="rect">
            <a:avLst/>
          </a:prstGeom>
        </p:spPr>
      </p:pic>
      <p:pic>
        <p:nvPicPr>
          <p:cNvPr id="763361810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08921" y="372621"/>
            <a:ext cx="1346405" cy="378481"/>
          </a:xfrm>
          <a:prstGeom prst="rect">
            <a:avLst/>
          </a:prstGeom>
        </p:spPr>
      </p:pic>
      <p:pic>
        <p:nvPicPr>
          <p:cNvPr id="1302666414" name="Рисунок 13026664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56873" y="250425"/>
            <a:ext cx="1562645" cy="552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6D02D9-9534-4D02-A218-4B3987F0C24C}"/>
              </a:ext>
            </a:extLst>
          </p:cNvPr>
          <p:cNvSpPr txBox="1"/>
          <p:nvPr/>
        </p:nvSpPr>
        <p:spPr>
          <a:xfrm>
            <a:off x="5290228" y="2566029"/>
            <a:ext cx="64223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развития легкой</a:t>
            </a:r>
            <a:r>
              <a:rPr lang="en-US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335360" y="1581356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0" i="0" dirty="0"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C468F-634F-4B7D-9030-C52A5457304D}"/>
              </a:ext>
            </a:extLst>
          </p:cNvPr>
          <p:cNvSpPr txBox="1"/>
          <p:nvPr/>
        </p:nvSpPr>
        <p:spPr>
          <a:xfrm>
            <a:off x="623392" y="1412776"/>
            <a:ext cx="849694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Меры поддержки швейной отрасли </a:t>
            </a:r>
          </a:p>
          <a:p>
            <a:pPr indent="450215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Легкая промышленность – трудоемкое производство с высокой долей затрат на рабочую силу: от 25% до 50% в себестоимости изделий составляет фонд заработной платы и страховые взносы. К примеру, аналогичные затраты в производстве автотранспортных средств, прицепов и полуприцепов – примерно 10%. В металлургии около 3%.</a:t>
            </a:r>
          </a:p>
          <a:p>
            <a:pPr indent="450215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Предприятия отрасли конкурируют на российском и мировом рынке, при этом ряд стран принимают комплексные меры поддержки текстильных и швейных предприятий, в частности Узбекистан, Турция, Индия, в том числе и снижение ставок налоговых и страховых платежей для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49852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335360" y="1581356"/>
            <a:ext cx="8928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0" i="0" dirty="0"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C468F-634F-4B7D-9030-C52A5457304D}"/>
              </a:ext>
            </a:extLst>
          </p:cNvPr>
          <p:cNvSpPr txBox="1"/>
          <p:nvPr/>
        </p:nvSpPr>
        <p:spPr>
          <a:xfrm>
            <a:off x="539837" y="1165858"/>
            <a:ext cx="85200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just"/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Повышение конкурентоспособности российской текстильной и швейной промышленности и обеспечение ее устойчивого развития возможно за счет снижения ставки страховых взносов с текущих 30% до уровня 7,6% по аналогии с ТОСЭР (территории опережающего социально-экономического развития) и с IT-сферой.</a:t>
            </a:r>
          </a:p>
          <a:p>
            <a:pPr indent="450215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Предлагаемая мера поддержки является наиболее приоритетной для отрасли, поскольку будет стимулировать выведение заработных плат из «теневого» сегмента и станет возможностью высвободить ресурсы для повышения 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0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9525" y="2473036"/>
            <a:ext cx="12182475" cy="115286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600" cap="all" dirty="0">
                <a:solidFill>
                  <a:schemeClr val="bg1"/>
                </a:solidFill>
                <a:latin typeface="Arial Black"/>
              </a:rPr>
              <a:t>Спасибо за внимание</a:t>
            </a:r>
            <a:br>
              <a:rPr lang="ru-RU" dirty="0"/>
            </a:br>
            <a:endParaRPr lang="ru-RU" dirty="0"/>
          </a:p>
        </p:txBody>
      </p:sp>
      <p:grpSp>
        <p:nvGrpSpPr>
          <p:cNvPr id="1815424743" name="Группа 10"/>
          <p:cNvGrpSpPr/>
          <p:nvPr/>
        </p:nvGrpSpPr>
        <p:grpSpPr bwMode="auto">
          <a:xfrm>
            <a:off x="196302" y="269056"/>
            <a:ext cx="9812898" cy="585612"/>
            <a:chOff x="0" y="0"/>
            <a:chExt cx="9812898" cy="585612"/>
          </a:xfrm>
        </p:grpSpPr>
        <p:pic>
          <p:nvPicPr>
            <p:cNvPr id="1955876982" name="Рисунок 13"/>
            <p:cNvPicPr>
              <a:picLocks noChangeAspect="1"/>
            </p:cNvPicPr>
            <p:nvPr/>
          </p:nvPicPr>
          <p:blipFill>
            <a:blip r:embed="rId2"/>
            <a:srcRect r="75728"/>
            <a:stretch/>
          </p:blipFill>
          <p:spPr bwMode="auto">
            <a:xfrm>
              <a:off x="0" y="42127"/>
              <a:ext cx="2208621" cy="506655"/>
            </a:xfrm>
            <a:prstGeom prst="rect">
              <a:avLst/>
            </a:prstGeom>
          </p:spPr>
        </p:pic>
        <p:cxnSp>
          <p:nvCxnSpPr>
            <p:cNvPr id="1198057445" name="Прямая соединительная линия 6"/>
            <p:cNvCxnSpPr>
              <a:cxnSpLocks/>
            </p:cNvCxnSpPr>
            <p:nvPr/>
          </p:nvCxnSpPr>
          <p:spPr bwMode="auto">
            <a:xfrm>
              <a:off x="9812898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343745" name="Прямая соединительная линия 16"/>
            <p:cNvCxnSpPr>
              <a:cxnSpLocks/>
            </p:cNvCxnSpPr>
            <p:nvPr/>
          </p:nvCxnSpPr>
          <p:spPr bwMode="auto">
            <a:xfrm>
              <a:off x="7436633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33076" name="Прямая соединительная линия 17"/>
            <p:cNvCxnSpPr>
              <a:cxnSpLocks/>
            </p:cNvCxnSpPr>
            <p:nvPr/>
          </p:nvCxnSpPr>
          <p:spPr bwMode="auto">
            <a:xfrm>
              <a:off x="4820343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9745018" name="Прямая соединительная линия 18"/>
            <p:cNvCxnSpPr>
              <a:cxnSpLocks/>
            </p:cNvCxnSpPr>
            <p:nvPr/>
          </p:nvCxnSpPr>
          <p:spPr bwMode="auto">
            <a:xfrm>
              <a:off x="2250796" y="0"/>
              <a:ext cx="0" cy="585612"/>
            </a:xfrm>
            <a:prstGeom prst="line">
              <a:avLst/>
            </a:prstGeom>
            <a:ln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95960296" name="Рисунок 14"/>
          <p:cNvPicPr>
            <a:picLocks noChangeAspect="1"/>
          </p:cNvPicPr>
          <p:nvPr/>
        </p:nvPicPr>
        <p:blipFill>
          <a:blip r:embed="rId2"/>
          <a:srcRect l="81424"/>
          <a:stretch/>
        </p:blipFill>
        <p:spPr bwMode="auto">
          <a:xfrm>
            <a:off x="10277077" y="320455"/>
            <a:ext cx="1610710" cy="482812"/>
          </a:xfrm>
          <a:prstGeom prst="rect">
            <a:avLst/>
          </a:prstGeom>
        </p:spPr>
      </p:pic>
      <p:pic>
        <p:nvPicPr>
          <p:cNvPr id="354704984" name="Рисунок 2"/>
          <p:cNvPicPr>
            <a:picLocks noChangeAspect="1"/>
          </p:cNvPicPr>
          <p:nvPr/>
        </p:nvPicPr>
        <p:blipFill>
          <a:blip r:embed="rId2"/>
          <a:srcRect l="50787" r="24771"/>
          <a:stretch/>
        </p:blipFill>
        <p:spPr bwMode="auto">
          <a:xfrm>
            <a:off x="7583605" y="311185"/>
            <a:ext cx="2223939" cy="506655"/>
          </a:xfrm>
          <a:prstGeom prst="rect">
            <a:avLst/>
          </a:prstGeom>
        </p:spPr>
      </p:pic>
      <p:pic>
        <p:nvPicPr>
          <p:cNvPr id="589109678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08920" y="372621"/>
            <a:ext cx="1346405" cy="378481"/>
          </a:xfrm>
          <a:prstGeom prst="rect">
            <a:avLst/>
          </a:prstGeom>
        </p:spPr>
      </p:pic>
      <p:pic>
        <p:nvPicPr>
          <p:cNvPr id="982639984" name="Рисунок 98263998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56872" y="250425"/>
            <a:ext cx="1562644" cy="552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Макроэкономическая среда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07368" y="1988840"/>
            <a:ext cx="71287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i="0" dirty="0">
                <a:effectLst/>
                <a:latin typeface="Arial Black" panose="020B0A04020102020204" pitchFamily="34" charset="0"/>
              </a:rPr>
              <a:t>Ключевая ставка Банка России-21%. </a:t>
            </a:r>
            <a:r>
              <a:rPr lang="ru-RU" sz="1400" dirty="0">
                <a:latin typeface="Arial Black" panose="020B0A04020102020204" pitchFamily="34" charset="0"/>
              </a:rPr>
              <a:t>Дорогие деньги останавливают запуск инвестиционных проектов</a:t>
            </a:r>
            <a:r>
              <a:rPr lang="en-US" sz="1400" dirty="0">
                <a:latin typeface="Arial Black" panose="020B0A04020102020204" pitchFamily="34" charset="0"/>
              </a:rPr>
              <a:t>,</a:t>
            </a:r>
            <a:r>
              <a:rPr lang="ru-RU" sz="1400" dirty="0">
                <a:latin typeface="Arial Black" panose="020B0A04020102020204" pitchFamily="34" charset="0"/>
              </a:rPr>
              <a:t> перенося программу технического перевооружения действующих предприятий.</a:t>
            </a:r>
            <a:endParaRPr lang="ru-RU" sz="140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400" b="0" i="0" dirty="0">
                <a:effectLst/>
                <a:latin typeface="Arial Black" panose="020B0A04020102020204" pitchFamily="34" charset="0"/>
              </a:rPr>
              <a:t>Кадровая проблема — один из основных факторов, сдерживающих промышленный рост. </a:t>
            </a:r>
          </a:p>
          <a:p>
            <a:pPr algn="l"/>
            <a:r>
              <a:rPr lang="ru-RU" sz="1400" dirty="0">
                <a:latin typeface="Arial Black" panose="020B0A04020102020204" pitchFamily="34" charset="0"/>
              </a:rPr>
              <a:t>«</a:t>
            </a:r>
            <a:r>
              <a:rPr lang="ru-RU" sz="1400" b="0" i="0" dirty="0">
                <a:effectLst/>
                <a:latin typeface="Arial Black" panose="020B0A04020102020204" pitchFamily="34" charset="0"/>
              </a:rPr>
              <a:t>Кадры — это проблема всерьез и надолго. &lt;...&gt; Люди — это не тот ресурс, который можно за полгода получить»</a:t>
            </a:r>
          </a:p>
          <a:p>
            <a:pPr algn="l"/>
            <a:r>
              <a:rPr lang="ru-RU" sz="1400" b="0" i="0" dirty="0">
                <a:effectLst/>
                <a:latin typeface="Arial Black" panose="020B0A04020102020204" pitchFamily="34" charset="0"/>
              </a:rPr>
              <a:t>Сырьевая зависимость </a:t>
            </a:r>
          </a:p>
          <a:p>
            <a:pPr algn="l"/>
            <a:r>
              <a:rPr lang="ru-RU" sz="1400" b="0" i="0" dirty="0">
                <a:effectLst/>
                <a:latin typeface="Arial Black" panose="020B0A04020102020204" pitchFamily="34" charset="0"/>
              </a:rPr>
              <a:t>Технологическая зависимость ( Средства производства и перспективные технологии </a:t>
            </a:r>
          </a:p>
          <a:p>
            <a:pPr algn="l"/>
            <a:r>
              <a:rPr lang="ru-RU" sz="1400" b="0" i="0" dirty="0">
                <a:effectLst/>
                <a:latin typeface="Arial Black" panose="020B0A04020102020204" pitchFamily="34" charset="0"/>
              </a:rPr>
              <a:t>Санкции со стороны американских и европейских поставщиков. </a:t>
            </a:r>
          </a:p>
          <a:p>
            <a:pPr algn="l"/>
            <a:r>
              <a:rPr lang="ru-RU" sz="1400" b="0" i="0" dirty="0">
                <a:effectLst/>
                <a:latin typeface="Arial Black" panose="020B0A04020102020204" pitchFamily="34" charset="0"/>
              </a:rPr>
              <a:t>Давление со стороны нелегальных импортеров и производителей</a:t>
            </a:r>
          </a:p>
          <a:p>
            <a:pPr algn="l"/>
            <a:r>
              <a:rPr lang="ru-RU" sz="1400" dirty="0">
                <a:latin typeface="Arial Black" panose="020B0A04020102020204" pitchFamily="34" charset="0"/>
              </a:rPr>
              <a:t>одежды.</a:t>
            </a:r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*По данным Росстата, доля незаконного оборота товаров легкой промышленности составляет от 20% объема рынка, при этом, по отдельным оценкам, эта цифра достигает до 35-40%.</a:t>
            </a:r>
          </a:p>
          <a:p>
            <a:pPr algn="l"/>
            <a:endParaRPr lang="ru-RU" sz="1400" dirty="0">
              <a:latin typeface="Arial Black" panose="020B0A04020102020204" pitchFamily="34" charset="0"/>
            </a:endParaRPr>
          </a:p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Макроэкономическая среда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92822-624A-4089-8732-F7B506596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4"/>
          <a:stretch/>
        </p:blipFill>
        <p:spPr>
          <a:xfrm>
            <a:off x="197596" y="2175531"/>
            <a:ext cx="4752528" cy="3090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14FC9-D51E-4582-924E-AD998DA02B36}"/>
              </a:ext>
            </a:extLst>
          </p:cNvPr>
          <p:cNvSpPr txBox="1"/>
          <p:nvPr/>
        </p:nvSpPr>
        <p:spPr>
          <a:xfrm>
            <a:off x="4983610" y="2152789"/>
            <a:ext cx="388771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37% парка оборудования имеют возраст более 10 лет.</a:t>
            </a:r>
          </a:p>
          <a:p>
            <a:r>
              <a:rPr lang="ru-RU" sz="1800" i="0" dirty="0">
                <a:effectLst/>
                <a:latin typeface="Arial Black" panose="020B0A04020102020204" pitchFamily="34" charset="0"/>
              </a:rPr>
              <a:t>24% парка имеют возраст  11-20 лет.</a:t>
            </a:r>
          </a:p>
          <a:p>
            <a:r>
              <a:rPr lang="ru-RU" dirty="0">
                <a:latin typeface="Arial Black" panose="020B0A04020102020204" pitchFamily="34" charset="0"/>
              </a:rPr>
              <a:t>39%-парка имеют возраст </a:t>
            </a:r>
          </a:p>
          <a:p>
            <a:r>
              <a:rPr lang="ru-RU" dirty="0">
                <a:latin typeface="Arial Black" panose="020B0A04020102020204" pitchFamily="34" charset="0"/>
              </a:rPr>
              <a:t>более 20 лет.</a:t>
            </a:r>
          </a:p>
          <a:p>
            <a:r>
              <a:rPr lang="ru-RU" dirty="0">
                <a:latin typeface="Arial Black" panose="020B0A04020102020204" pitchFamily="34" charset="0"/>
              </a:rPr>
              <a:t>*</a:t>
            </a:r>
            <a:r>
              <a:rPr lang="ru-RU" sz="1000" dirty="0">
                <a:latin typeface="Arial Black" panose="020B0A04020102020204" pitchFamily="34" charset="0"/>
              </a:rPr>
              <a:t>источник</a:t>
            </a:r>
            <a:r>
              <a:rPr lang="en-US" sz="1000" dirty="0">
                <a:latin typeface="Arial Black" panose="020B0A04020102020204" pitchFamily="34" charset="0"/>
              </a:rPr>
              <a:t>:</a:t>
            </a:r>
            <a:r>
              <a:rPr lang="ru-RU" sz="1000" dirty="0">
                <a:latin typeface="Arial Black" panose="020B0A04020102020204" pitchFamily="34" charset="0"/>
              </a:rPr>
              <a:t>  Минпромторг</a:t>
            </a:r>
            <a:r>
              <a:rPr lang="en-US" sz="1000" dirty="0">
                <a:latin typeface="Arial Black" panose="020B0A04020102020204" pitchFamily="34" charset="0"/>
              </a:rPr>
              <a:t>. </a:t>
            </a:r>
            <a:r>
              <a:rPr lang="ru-RU" sz="1000" dirty="0">
                <a:latin typeface="Arial Black" panose="020B0A04020102020204" pitchFamily="34" charset="0"/>
              </a:rPr>
              <a:t> «Развитие и перспективы легкой промышленности России». </a:t>
            </a:r>
          </a:p>
        </p:txBody>
      </p:sp>
    </p:spTree>
    <p:extLst>
      <p:ext uri="{BB962C8B-B14F-4D97-AF65-F5344CB8AC3E}">
        <p14:creationId xmlns:p14="http://schemas.microsoft.com/office/powerpoint/2010/main" val="31998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Преимущества российского рынка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119336" y="2564904"/>
            <a:ext cx="907228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Огромным преимуществом российского рынка одежды является  развитость цифровых технологий продаж одежды</a:t>
            </a:r>
            <a:r>
              <a:rPr lang="en-US" sz="1400" dirty="0">
                <a:latin typeface="Arial Black" panose="020B0A04020102020204" pitchFamily="34" charset="0"/>
              </a:rPr>
              <a:t>:</a:t>
            </a:r>
            <a:endParaRPr lang="ru-RU" sz="1400" dirty="0">
              <a:latin typeface="Arial Black" panose="020B0A04020102020204" pitchFamily="34" charset="0"/>
            </a:endParaRPr>
          </a:p>
          <a:p>
            <a:endParaRPr lang="en-US" sz="1400" dirty="0">
              <a:latin typeface="Arial Black" panose="020B0A04020102020204" pitchFamily="34" charset="0"/>
            </a:endParaRPr>
          </a:p>
          <a:p>
            <a:r>
              <a:rPr lang="ru-RU" sz="1400" dirty="0">
                <a:latin typeface="Arial Black" panose="020B0A04020102020204" pitchFamily="34" charset="0"/>
              </a:rPr>
              <a:t>Рост продаж маркетплейсов </a:t>
            </a:r>
            <a:r>
              <a:rPr lang="en-US" sz="1400" dirty="0">
                <a:latin typeface="Arial Black" panose="020B0A04020102020204" pitchFamily="34" charset="0"/>
              </a:rPr>
              <a:t>: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Объем онлайн-продаж в России увеличится до 10.6 трлн рублей в 2024 году</a:t>
            </a:r>
            <a:r>
              <a:rPr lang="en-US" sz="1400" dirty="0">
                <a:solidFill>
                  <a:srgbClr val="111111"/>
                </a:solidFill>
                <a:latin typeface="Arial Black" panose="020B0A04020102020204" pitchFamily="34" charset="0"/>
              </a:rPr>
              <a:t>. 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Одежда и обувь для взрослых является самым востребованным товаром</a:t>
            </a:r>
            <a:r>
              <a:rPr lang="en-US" sz="1400" dirty="0">
                <a:solidFill>
                  <a:srgbClr val="111111"/>
                </a:solidFill>
                <a:latin typeface="Arial Black" panose="020B0A04020102020204" pitchFamily="34" charset="0"/>
              </a:rPr>
              <a:t>.</a:t>
            </a:r>
            <a:r>
              <a:rPr lang="ru-RU" sz="1400" dirty="0">
                <a:solidFill>
                  <a:srgbClr val="111111"/>
                </a:solidFill>
                <a:latin typeface="Arial Black" panose="020B0A04020102020204" pitchFamily="34" charset="0"/>
              </a:rPr>
              <a:t> Пункты выдачи товаров делают доступным огромное разнообразие товаров в самых отдаленных регионах нашей страны.</a:t>
            </a:r>
          </a:p>
          <a:p>
            <a:endParaRPr lang="ru-RU" sz="1400" dirty="0">
              <a:solidFill>
                <a:srgbClr val="111111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rgbClr val="111111"/>
                </a:solidFill>
                <a:latin typeface="Arial Black" panose="020B0A04020102020204" pitchFamily="34" charset="0"/>
              </a:rPr>
              <a:t>Развитие технологий ИИ (умных подборок).</a:t>
            </a:r>
          </a:p>
          <a:p>
            <a:endParaRPr lang="en-US" sz="1400" dirty="0">
              <a:solidFill>
                <a:srgbClr val="111111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rgbClr val="111111"/>
                </a:solidFill>
                <a:latin typeface="Arial Black" panose="020B0A04020102020204" pitchFamily="34" charset="0"/>
              </a:rPr>
              <a:t>Разнообразие способов оплаты.</a:t>
            </a:r>
            <a:endParaRPr lang="ru-RU" sz="1400" b="0" i="0" dirty="0"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cap="all" dirty="0">
              <a:solidFill>
                <a:srgbClr val="06519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4822E8-DDEF-4A31-ADEA-8F79C785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9" y="2127312"/>
            <a:ext cx="6961297" cy="38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26FA32-341E-4384-A3EE-999CD834571B}"/>
              </a:ext>
            </a:extLst>
          </p:cNvPr>
          <p:cNvSpPr txBox="1"/>
          <p:nvPr/>
        </p:nvSpPr>
        <p:spPr>
          <a:xfrm>
            <a:off x="695400" y="1406954"/>
            <a:ext cx="8520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effectLst/>
                <a:latin typeface="Arial Black" panose="020B0A04020102020204" pitchFamily="34" charset="0"/>
              </a:rPr>
              <a:t>Подборщик основанный на искусственном интеллекте инструмент показывает пользователю множество товаров, а после его реакции – нравится или нет – сужает ассортимент до самых подходящих предложений.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cap="all" dirty="0">
              <a:solidFill>
                <a:srgbClr val="06519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119336" y="2564904"/>
            <a:ext cx="9072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23F51-AFEB-4A60-8666-A93584D25C0A}"/>
              </a:ext>
            </a:extLst>
          </p:cNvPr>
          <p:cNvSpPr txBox="1"/>
          <p:nvPr/>
        </p:nvSpPr>
        <p:spPr>
          <a:xfrm>
            <a:off x="479376" y="1340768"/>
            <a:ext cx="873606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32343E"/>
                </a:solidFill>
                <a:effectLst/>
                <a:latin typeface="Arial Black" panose="020B0A04020102020204" pitchFamily="34" charset="0"/>
              </a:rPr>
              <a:t>Поведение покупателей маркетплейсов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84% россиян покупают товары на маркетплейсах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80% россиян совершают покупки на маркетплейсах чаще 2-3 раз в месяц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Россияне обычно покупают на 3 маркетплейсах, 14% используют только один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43% покупателей нашли замену товарам ушедших брендов на маркетплейсах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46% покупателей узнают о новых товарах из поисковой выдачи маркетплейса, 32% через раздел с рекламой и подборками товаров на главной странице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25% покупателей повторяют свои предыдущие заказы, 37% возвращаются к отложенным товарам, 13% изучают каталоги любимых продавцов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46% покупателей приобретают товары по выгодной цене, 33% покупают товары из-за скидок или акций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45% покупателей на маркетплейсах отказываются покупать товар, если у него есть отрицательные отзывы</a:t>
            </a:r>
            <a:r>
              <a:rPr lang="ru-RU" b="0" i="0" dirty="0">
                <a:solidFill>
                  <a:srgbClr val="111111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79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Основные мировые тренды развития отрасли</a:t>
            </a:r>
            <a:r>
              <a:rPr lang="en-US" sz="4000" cap="all" dirty="0">
                <a:solidFill>
                  <a:srgbClr val="06519F"/>
                </a:solidFill>
                <a:latin typeface="Arial Black"/>
              </a:rPr>
              <a:t>.</a:t>
            </a:r>
            <a:endParaRPr lang="ru-RU" sz="4000" cap="all" dirty="0">
              <a:solidFill>
                <a:srgbClr val="06519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119336" y="3229228"/>
            <a:ext cx="979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DE1D5-B7A6-4C28-A207-74E2DDE1C28C}"/>
              </a:ext>
            </a:extLst>
          </p:cNvPr>
          <p:cNvSpPr txBox="1"/>
          <p:nvPr/>
        </p:nvSpPr>
        <p:spPr>
          <a:xfrm>
            <a:off x="731404" y="2329290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</a:t>
            </a:r>
            <a:r>
              <a:rPr lang="ru-RU" sz="1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партионность</a:t>
            </a: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» – производство малых партий продукции;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«кастомизация» – создание контрактных производств «под заказ», где каждое изделие становится уникальным, индивидуальным дизайнерским решением;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«цифровизация» – переход на цифровые виды печати, обеспечивающие полную воспроизводимость производства; 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«экологичность» – массовое внедрение производства из вторсырья (вторичная переработка),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экосырья</a:t>
            </a: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(натуральные волокна и красители);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«маркировка» –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отслеживаемость</a:t>
            </a: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и контроль товаров от производителя до потребителя;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8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cap="all" dirty="0">
              <a:solidFill>
                <a:srgbClr val="06519F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32495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119336" y="3229228"/>
            <a:ext cx="979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DE1D5-B7A6-4C28-A207-74E2DDE1C28C}"/>
              </a:ext>
            </a:extLst>
          </p:cNvPr>
          <p:cNvSpPr txBox="1"/>
          <p:nvPr/>
        </p:nvSpPr>
        <p:spPr>
          <a:xfrm>
            <a:off x="623392" y="1340769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автоматизация производства – замена ручного труда, снижение средней квалификации персонала, рост производительности труда;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электронная коммерция – рост доли каналов В2С;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переход производств в формат «Индустрии 4.0» – цифровые датчики и мониторы для отслеживания и роста производительности труда;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переход от ткачества к вязанию;</a:t>
            </a:r>
          </a:p>
          <a:p>
            <a:pPr lvl="0" algn="just"/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изменение сырьевой базы (натуральное уступает искусственному).</a:t>
            </a:r>
          </a:p>
          <a:p>
            <a:pPr lvl="0" algn="just"/>
            <a:endParaRPr lang="ru-RU" sz="1400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тенденция переноса производственных мощностей в страны, которые расположены географически ближе к стране заказчика, что обусловлено ростом стоимости рабочей силы и транспортных расходов в Азии</a:t>
            </a:r>
            <a:r>
              <a:rPr lang="ru-RU" sz="1400" dirty="0">
                <a:latin typeface="Arial Black" panose="020B0A04020102020204" pitchFamily="34" charset="0"/>
                <a:ea typeface="Calibri" panose="020F0502020204030204" pitchFamily="34" charset="0"/>
              </a:rPr>
              <a:t> и изменением производственной технологии.</a:t>
            </a: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5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19336" y="1412776"/>
            <a:ext cx="9793088" cy="160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cap="all" dirty="0">
                <a:solidFill>
                  <a:srgbClr val="06519F"/>
                </a:solidFill>
                <a:latin typeface="Arial Black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63352" y="22768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0C672-A2A7-4C2E-8A3C-34608F4A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2310508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63A15-587B-48EA-970E-5B951FE8C600}"/>
              </a:ext>
            </a:extLst>
          </p:cNvPr>
          <p:cNvSpPr txBox="1"/>
          <p:nvPr/>
        </p:nvSpPr>
        <p:spPr bwMode="auto">
          <a:xfrm>
            <a:off x="119336" y="18419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400" b="0" i="0" dirty="0">
              <a:effectLst/>
              <a:latin typeface="Arial Black" panose="020B0A04020102020204" pitchFamily="34" charset="0"/>
            </a:endParaRPr>
          </a:p>
          <a:p>
            <a:pPr algn="l"/>
            <a:endParaRPr lang="ru-RU" sz="140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ED728-DE79-46D8-8CA0-F9A90C8484A9}"/>
              </a:ext>
            </a:extLst>
          </p:cNvPr>
          <p:cNvSpPr txBox="1"/>
          <p:nvPr/>
        </p:nvSpPr>
        <p:spPr>
          <a:xfrm>
            <a:off x="479376" y="1196752"/>
            <a:ext cx="87849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</a:rPr>
              <a:t>Информационные среды швейной фабрики</a:t>
            </a:r>
            <a:endParaRPr lang="en-US" sz="1400" dirty="0">
              <a:solidFill>
                <a:srgbClr val="111111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rgbClr val="111111"/>
                </a:solidFill>
                <a:latin typeface="Arial Black" panose="020B0A04020102020204" pitchFamily="34" charset="0"/>
              </a:rPr>
              <a:t>САПР- </a:t>
            </a:r>
            <a:r>
              <a:rPr lang="ru-RU" sz="1400" b="1" dirty="0">
                <a:solidFill>
                  <a:srgbClr val="11111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онструирование одежды и градация лекал.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вышивки для разработки файлов вышивки. (</a:t>
            </a:r>
            <a:r>
              <a:rPr lang="en-US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Tajima DG/ML by Pulse</a:t>
            </a:r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для вышивальных машин </a:t>
            </a:r>
            <a:r>
              <a:rPr lang="en-US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Tajima</a:t>
            </a:r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61616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Графический редакторе </a:t>
            </a:r>
            <a:r>
              <a:rPr lang="en-US" sz="1400" b="1" i="0" dirty="0">
                <a:solidFill>
                  <a:srgbClr val="161616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CorelDRAW</a:t>
            </a:r>
            <a:r>
              <a:rPr lang="ru-RU" sz="1400" b="1" i="0" dirty="0">
                <a:solidFill>
                  <a:srgbClr val="161616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для подготовки файлов и верстки при сублимационной печати</a:t>
            </a:r>
            <a:r>
              <a:rPr lang="en-US" sz="1400" b="1" i="0" dirty="0">
                <a:solidFill>
                  <a:srgbClr val="161616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400" dirty="0">
                <a:solidFill>
                  <a:srgbClr val="111111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разработка модели и отрисовки макета.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JaNets</a:t>
            </a:r>
            <a:r>
              <a:rPr lang="en-US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Simple</a:t>
            </a:r>
            <a:r>
              <a:rPr lang="ru-RU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система автоматизированного управления швейным потоком.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Учетная система на основе 1С бухгалтерия  </a:t>
            </a:r>
            <a:endParaRPr lang="ru-RU" sz="1400" b="1" dirty="0">
              <a:solidFill>
                <a:schemeClr val="dk1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CRM</a:t>
            </a:r>
            <a:r>
              <a:rPr lang="ru-RU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системы </a:t>
            </a:r>
            <a:r>
              <a:rPr lang="en-US" sz="1400" b="1" dirty="0" err="1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Bitrix</a:t>
            </a:r>
            <a:r>
              <a:rPr lang="en-US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</a:t>
            </a:r>
            <a:r>
              <a:rPr lang="ru-RU" sz="1400" b="1" dirty="0">
                <a:solidFill>
                  <a:schemeClr val="dk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-администрирование и взаимодействие  между подразделениями и с клиентами.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Автоматизированные системы управления инженерными средами</a:t>
            </a:r>
            <a:r>
              <a:rPr lang="en-US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1400" b="1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 производственных зон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вентиляция</a:t>
            </a:r>
            <a:r>
              <a:rPr lang="en-US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кондиционирование  и дымоудаления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отопление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освещение и видеонаблюдение</a:t>
            </a:r>
          </a:p>
          <a:p>
            <a:r>
              <a:rPr lang="ru-RU" sz="14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автоматизированные системы хранения. </a:t>
            </a:r>
          </a:p>
          <a:p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0" i="0" dirty="0">
              <a:solidFill>
                <a:srgbClr val="111111"/>
              </a:solidFill>
              <a:effectLst/>
              <a:latin typeface="Arial Black" panose="020B0A04020102020204" pitchFamily="34" charset="0"/>
            </a:endParaRPr>
          </a:p>
          <a:p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78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835</Words>
  <Application>Microsoft Office PowerPoint</Application>
  <DocSecurity>0</DocSecurity>
  <PresentationFormat>Широкоэкранный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Calibri Light</vt:lpstr>
      <vt:lpstr>-apple-system</vt:lpstr>
      <vt:lpstr>Arial Black</vt:lpstr>
      <vt:lpstr>Calibri</vt:lpstr>
      <vt:lpstr>Tahoma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Трегубова Софья Александровна</dc:creator>
  <cp:keywords/>
  <dc:description/>
  <cp:lastModifiedBy>User</cp:lastModifiedBy>
  <cp:revision>80</cp:revision>
  <dcterms:created xsi:type="dcterms:W3CDTF">2021-09-01T11:17:02Z</dcterms:created>
  <dcterms:modified xsi:type="dcterms:W3CDTF">2024-11-11T13:48:47Z</dcterms:modified>
  <cp:category/>
  <dc:identifier/>
  <cp:contentStatus/>
  <dc:language/>
  <cp:version/>
</cp:coreProperties>
</file>